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00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33FF"/>
    <a:srgbClr val="CC66FF"/>
    <a:srgbClr val="FF66FF"/>
    <a:srgbClr val="66FF33"/>
    <a:srgbClr val="FF0066"/>
    <a:srgbClr val="FF0000"/>
    <a:srgbClr val="FFFF99"/>
    <a:srgbClr val="042658"/>
    <a:srgbClr val="1E3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3" autoAdjust="0"/>
  </p:normalViewPr>
  <p:slideViewPr>
    <p:cSldViewPr>
      <p:cViewPr>
        <p:scale>
          <a:sx n="81" d="100"/>
          <a:sy n="81" d="100"/>
        </p:scale>
        <p:origin x="-90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сельсих женщин по основным возрастным группам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66FF33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трудоспособном</c:v>
                </c:pt>
                <c:pt idx="1">
                  <c:v>старше трудоспособного </c:v>
                </c:pt>
                <c:pt idx="2">
                  <c:v>моложе трудоспособного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43.8</c:v>
                </c:pt>
                <c:pt idx="1">
                  <c:v>37.9</c:v>
                </c:pt>
                <c:pt idx="2">
                  <c:v>18.3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DDFB-883D-4BBD-B03B-C3419A4A54E5}" type="datetimeFigureOut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94A2-71FB-4BDA-AEAF-7FBF479173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05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94A2-71FB-4BDA-AEAF-7FBF479173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9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C789-426B-4E05-9B42-F864CBABE4C5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4761-905E-4AE3-9926-BF53696A96E0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39AB-3BE5-4AF1-96FA-0FEE0FF5D6D8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FBFE-F2A1-4011-A2EE-CA0D06D89B9E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2370-B9CF-462F-B85F-37770ED7EA91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004-89FC-4AB8-8CF0-AED659AA50F7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9ACB-9338-473D-BEE9-18F162BDFB6B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3C5F-DB43-4353-8834-E78C5E58482F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06A8-C427-4117-8838-CB16A46BBC0A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26B6-9113-4A12-9FDF-DB9FAD68B184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8D3D-39D7-4156-8210-D703B441EB49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F577-328C-47E0-A0B7-BB562DF60AD9}" type="datetime1">
              <a:rPr lang="ru-RU" smtClean="0"/>
              <a:pPr/>
              <a:t>16.10.2020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6E63-A21D-4D2A-83F2-6C1ED13F7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691680" y="2708920"/>
            <a:ext cx="248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Вступили в брак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5202 </a:t>
            </a:r>
            <a:r>
              <a:rPr lang="ru-RU" dirty="0" smtClean="0">
                <a:solidFill>
                  <a:srgbClr val="C00000"/>
                </a:solidFill>
              </a:rPr>
              <a:t>женщины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111751736"/>
              </p:ext>
            </p:extLst>
          </p:nvPr>
        </p:nvGraphicFramePr>
        <p:xfrm>
          <a:off x="2915816" y="4509120"/>
          <a:ext cx="295232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Статистика о сельских женщинах Алтайского края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(на 1 января 2020 года)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771" t="66880" r="76142" b="25560"/>
          <a:stretch>
            <a:fillRect/>
          </a:stretch>
        </p:blipFill>
        <p:spPr bwMode="auto">
          <a:xfrm>
            <a:off x="467544" y="4293096"/>
            <a:ext cx="11876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14563" t="77720" r="79721" b="13880"/>
          <a:stretch>
            <a:fillRect/>
          </a:stretch>
        </p:blipFill>
        <p:spPr bwMode="auto">
          <a:xfrm>
            <a:off x="755576" y="5373216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8060" t="66880" r="79362" b="25560"/>
          <a:stretch>
            <a:fillRect/>
          </a:stretch>
        </p:blipFill>
        <p:spPr bwMode="auto">
          <a:xfrm>
            <a:off x="1547664" y="4293096"/>
            <a:ext cx="4320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51418" t="72680" r="36770" b="16400"/>
          <a:stretch>
            <a:fillRect/>
          </a:stretch>
        </p:blipFill>
        <p:spPr bwMode="auto">
          <a:xfrm>
            <a:off x="6156176" y="4653136"/>
            <a:ext cx="1800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/>
          <a:srcRect l="51418" t="72680" r="36770" b="16400"/>
          <a:stretch>
            <a:fillRect/>
          </a:stretch>
        </p:blipFill>
        <p:spPr bwMode="auto">
          <a:xfrm>
            <a:off x="251520" y="1484784"/>
            <a:ext cx="1800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Прямая соединительная линия 41"/>
          <p:cNvCxnSpPr/>
          <p:nvPr/>
        </p:nvCxnSpPr>
        <p:spPr>
          <a:xfrm flipH="1">
            <a:off x="755576" y="6309320"/>
            <a:ext cx="3024336" cy="0"/>
          </a:xfrm>
          <a:prstGeom prst="line">
            <a:avLst/>
          </a:prstGeom>
          <a:ln w="28575">
            <a:solidFill>
              <a:srgbClr val="99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11560" y="5301208"/>
            <a:ext cx="2808312" cy="0"/>
          </a:xfrm>
          <a:prstGeom prst="line">
            <a:avLst/>
          </a:prstGeom>
          <a:ln w="28575">
            <a:solidFill>
              <a:srgbClr val="99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292080" y="5877272"/>
            <a:ext cx="2664296" cy="0"/>
          </a:xfrm>
          <a:prstGeom prst="line">
            <a:avLst/>
          </a:prstGeom>
          <a:ln w="28575">
            <a:solidFill>
              <a:srgbClr val="9933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84168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трудоспособном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3568" y="59492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старше трудоспособного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1560" y="4941168"/>
            <a:ext cx="30598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933FF"/>
                </a:solidFill>
              </a:rPr>
              <a:t>моложе трудоспособного</a:t>
            </a:r>
            <a:endParaRPr lang="ru-RU" dirty="0">
              <a:solidFill>
                <a:srgbClr val="9933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1600" y="4005065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66FF"/>
                </a:solidFill>
              </a:rPr>
              <a:t>Численность женщин по основным возрастным группам</a:t>
            </a:r>
          </a:p>
          <a:p>
            <a:pPr algn="ctr"/>
            <a:r>
              <a:rPr lang="ru-RU" b="1" dirty="0" smtClean="0">
                <a:solidFill>
                  <a:srgbClr val="CC66FF"/>
                </a:solidFill>
              </a:rPr>
              <a:t>(в возрасте)</a:t>
            </a:r>
            <a:endParaRPr lang="ru-RU" b="1" dirty="0">
              <a:solidFill>
                <a:srgbClr val="CC66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79712" y="450912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18,3%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79712" y="55172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37,9%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48064" y="479715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43,8%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23728" y="11247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525926 женщины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21650" t="34040" r="73625" b="55880"/>
          <a:stretch>
            <a:fillRect/>
          </a:stretch>
        </p:blipFill>
        <p:spPr bwMode="auto">
          <a:xfrm>
            <a:off x="755576" y="2564904"/>
            <a:ext cx="7200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2051720" y="170080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 1000 сельских мужчин приходится 1115 сельских жительниц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3645024"/>
            <a:ext cx="1800200" cy="369332"/>
          </a:xfrm>
          <a:prstGeom prst="rect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ВОЗРАСТ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0" y="31409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Родилось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8960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детей 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42,5%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от всего родившихся)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48264" y="908720"/>
            <a:ext cx="2016224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РОЖДАЕМОСТЬ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980728"/>
            <a:ext cx="1800200" cy="36933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ЧИСЛЕННОСТЬ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0272" y="1340768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Суммарный коэффициент рождаемости в сельской местности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1,982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промилле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 cstate="print"/>
          <a:srcRect l="58032" t="33200" r="32046" b="50840"/>
          <a:stretch>
            <a:fillRect/>
          </a:stretch>
        </p:blipFill>
        <p:spPr bwMode="auto">
          <a:xfrm>
            <a:off x="5364088" y="1340768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5326</TotalTime>
  <Words>72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P22_PoluektovaLY</dc:creator>
  <cp:lastModifiedBy>1</cp:lastModifiedBy>
  <cp:revision>580</cp:revision>
  <dcterms:created xsi:type="dcterms:W3CDTF">2016-10-03T04:15:32Z</dcterms:created>
  <dcterms:modified xsi:type="dcterms:W3CDTF">2020-10-16T04:36:14Z</dcterms:modified>
</cp:coreProperties>
</file>